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7" r:id="rId34"/>
  </p:sldIdLst>
  <p:sldSz cx="9144000" cy="5143500" type="screen16x9"/>
  <p:notesSz cx="6858000" cy="9144000"/>
  <p:embeddedFontLst>
    <p:embeddedFont>
      <p:font typeface="Maven Pro" panose="020B0604020202020204" charset="0"/>
      <p:regular r:id="rId36"/>
      <p:bold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Nunito Black" pitchFamily="2" charset="0"/>
      <p:bold r:id="rId42"/>
      <p:boldItalic r:id="rId43"/>
    </p:embeddedFont>
    <p:embeddedFont>
      <p:font typeface="Nunito ExtraBold" pitchFamily="2" charset="0"/>
      <p:bold r:id="rId44"/>
      <p:boldItalic r:id="rId45"/>
    </p:embeddedFont>
    <p:embeddedFont>
      <p:font typeface="Nunito SemiBold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1F38EE-B6D0-4BAE-87A9-122F1E0C293D}" v="2" dt="2024-07-30T08:49:10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na N. Chohan" userId="ad23a6cd-e450-46e4-ac5d-b787c6e803c7" providerId="ADAL" clId="{8D1F38EE-B6D0-4BAE-87A9-122F1E0C293D}"/>
    <pc:docChg chg="undo custSel addSld modSld">
      <pc:chgData name="Harina N. Chohan" userId="ad23a6cd-e450-46e4-ac5d-b787c6e803c7" providerId="ADAL" clId="{8D1F38EE-B6D0-4BAE-87A9-122F1E0C293D}" dt="2024-07-30T09:10:03.895" v="475" actId="403"/>
      <pc:docMkLst>
        <pc:docMk/>
      </pc:docMkLst>
      <pc:sldChg chg="modSp mod">
        <pc:chgData name="Harina N. Chohan" userId="ad23a6cd-e450-46e4-ac5d-b787c6e803c7" providerId="ADAL" clId="{8D1F38EE-B6D0-4BAE-87A9-122F1E0C293D}" dt="2024-07-30T09:10:03.895" v="475" actId="403"/>
        <pc:sldMkLst>
          <pc:docMk/>
          <pc:sldMk cId="0" sldId="256"/>
        </pc:sldMkLst>
        <pc:spChg chg="mod">
          <ac:chgData name="Harina N. Chohan" userId="ad23a6cd-e450-46e4-ac5d-b787c6e803c7" providerId="ADAL" clId="{8D1F38EE-B6D0-4BAE-87A9-122F1E0C293D}" dt="2024-07-30T09:10:03.895" v="475" actId="403"/>
          <ac:spMkLst>
            <pc:docMk/>
            <pc:sldMk cId="0" sldId="256"/>
            <ac:spMk id="297" creationId="{00000000-0000-0000-0000-000000000000}"/>
          </ac:spMkLst>
        </pc:spChg>
      </pc:sldChg>
      <pc:sldChg chg="modSp mod">
        <pc:chgData name="Harina N. Chohan" userId="ad23a6cd-e450-46e4-ac5d-b787c6e803c7" providerId="ADAL" clId="{8D1F38EE-B6D0-4BAE-87A9-122F1E0C293D}" dt="2024-07-30T08:25:15.394" v="55" actId="20577"/>
        <pc:sldMkLst>
          <pc:docMk/>
          <pc:sldMk cId="0" sldId="258"/>
        </pc:sldMkLst>
        <pc:spChg chg="mod">
          <ac:chgData name="Harina N. Chohan" userId="ad23a6cd-e450-46e4-ac5d-b787c6e803c7" providerId="ADAL" clId="{8D1F38EE-B6D0-4BAE-87A9-122F1E0C293D}" dt="2024-07-30T08:25:15.394" v="55" actId="20577"/>
          <ac:spMkLst>
            <pc:docMk/>
            <pc:sldMk cId="0" sldId="258"/>
            <ac:spMk id="313" creationId="{00000000-0000-0000-0000-000000000000}"/>
          </ac:spMkLst>
        </pc:spChg>
      </pc:sldChg>
      <pc:sldChg chg="addSp modSp mod modNotes">
        <pc:chgData name="Harina N. Chohan" userId="ad23a6cd-e450-46e4-ac5d-b787c6e803c7" providerId="ADAL" clId="{8D1F38EE-B6D0-4BAE-87A9-122F1E0C293D}" dt="2024-07-30T08:51:04.403" v="469" actId="20577"/>
        <pc:sldMkLst>
          <pc:docMk/>
          <pc:sldMk cId="0" sldId="272"/>
        </pc:sldMkLst>
        <pc:spChg chg="add mod">
          <ac:chgData name="Harina N. Chohan" userId="ad23a6cd-e450-46e4-ac5d-b787c6e803c7" providerId="ADAL" clId="{8D1F38EE-B6D0-4BAE-87A9-122F1E0C293D}" dt="2024-07-30T08:51:04.403" v="469" actId="20577"/>
          <ac:spMkLst>
            <pc:docMk/>
            <pc:sldMk cId="0" sldId="272"/>
            <ac:spMk id="2" creationId="{4B23F040-6526-A544-41E1-5BFF4CD38B56}"/>
          </ac:spMkLst>
        </pc:spChg>
      </pc:sldChg>
      <pc:sldChg chg="modSp mod">
        <pc:chgData name="Harina N. Chohan" userId="ad23a6cd-e450-46e4-ac5d-b787c6e803c7" providerId="ADAL" clId="{8D1F38EE-B6D0-4BAE-87A9-122F1E0C293D}" dt="2024-07-30T08:51:29.269" v="470" actId="207"/>
        <pc:sldMkLst>
          <pc:docMk/>
          <pc:sldMk cId="0" sldId="273"/>
        </pc:sldMkLst>
        <pc:spChg chg="mod">
          <ac:chgData name="Harina N. Chohan" userId="ad23a6cd-e450-46e4-ac5d-b787c6e803c7" providerId="ADAL" clId="{8D1F38EE-B6D0-4BAE-87A9-122F1E0C293D}" dt="2024-07-30T08:51:29.269" v="470" actId="207"/>
          <ac:spMkLst>
            <pc:docMk/>
            <pc:sldMk cId="0" sldId="273"/>
            <ac:spMk id="469" creationId="{00000000-0000-0000-0000-000000000000}"/>
          </ac:spMkLst>
        </pc:spChg>
      </pc:sldChg>
      <pc:sldChg chg="modSp mod">
        <pc:chgData name="Harina N. Chohan" userId="ad23a6cd-e450-46e4-ac5d-b787c6e803c7" providerId="ADAL" clId="{8D1F38EE-B6D0-4BAE-87A9-122F1E0C293D}" dt="2024-07-30T09:09:17.596" v="472" actId="1036"/>
        <pc:sldMkLst>
          <pc:docMk/>
          <pc:sldMk cId="0" sldId="279"/>
        </pc:sldMkLst>
        <pc:picChg chg="mod">
          <ac:chgData name="Harina N. Chohan" userId="ad23a6cd-e450-46e4-ac5d-b787c6e803c7" providerId="ADAL" clId="{8D1F38EE-B6D0-4BAE-87A9-122F1E0C293D}" dt="2024-07-30T09:09:17.596" v="472" actId="1036"/>
          <ac:picMkLst>
            <pc:docMk/>
            <pc:sldMk cId="0" sldId="279"/>
            <ac:picMk id="525" creationId="{00000000-0000-0000-0000-000000000000}"/>
          </ac:picMkLst>
        </pc:picChg>
      </pc:sldChg>
      <pc:sldChg chg="modSp mod modNotes">
        <pc:chgData name="Harina N. Chohan" userId="ad23a6cd-e450-46e4-ac5d-b787c6e803c7" providerId="ADAL" clId="{8D1F38EE-B6D0-4BAE-87A9-122F1E0C293D}" dt="2024-07-30T08:35:22.187" v="57" actId="27636"/>
        <pc:sldMkLst>
          <pc:docMk/>
          <pc:sldMk cId="0" sldId="286"/>
        </pc:sldMkLst>
        <pc:spChg chg="mod">
          <ac:chgData name="Harina N. Chohan" userId="ad23a6cd-e450-46e4-ac5d-b787c6e803c7" providerId="ADAL" clId="{8D1F38EE-B6D0-4BAE-87A9-122F1E0C293D}" dt="2024-07-30T08:35:22.187" v="57" actId="27636"/>
          <ac:spMkLst>
            <pc:docMk/>
            <pc:sldMk cId="0" sldId="286"/>
            <ac:spMk id="588" creationId="{00000000-0000-0000-0000-000000000000}"/>
          </ac:spMkLst>
        </pc:spChg>
      </pc:sldChg>
      <pc:sldChg chg="modNotes">
        <pc:chgData name="Harina N. Chohan" userId="ad23a6cd-e450-46e4-ac5d-b787c6e803c7" providerId="ADAL" clId="{8D1F38EE-B6D0-4BAE-87A9-122F1E0C293D}" dt="2024-07-30T08:35:22.115" v="56"/>
        <pc:sldMkLst>
          <pc:docMk/>
          <pc:sldMk cId="0" sldId="287"/>
        </pc:sldMkLst>
      </pc:sldChg>
      <pc:sldChg chg="delSp modSp add mod">
        <pc:chgData name="Harina N. Chohan" userId="ad23a6cd-e450-46e4-ac5d-b787c6e803c7" providerId="ADAL" clId="{8D1F38EE-B6D0-4BAE-87A9-122F1E0C293D}" dt="2024-07-30T08:38:45.227" v="190" actId="1076"/>
        <pc:sldMkLst>
          <pc:docMk/>
          <pc:sldMk cId="3221784894" sldId="288"/>
        </pc:sldMkLst>
        <pc:spChg chg="mod">
          <ac:chgData name="Harina N. Chohan" userId="ad23a6cd-e450-46e4-ac5d-b787c6e803c7" providerId="ADAL" clId="{8D1F38EE-B6D0-4BAE-87A9-122F1E0C293D}" dt="2024-07-30T08:38:45.227" v="190" actId="1076"/>
          <ac:spMkLst>
            <pc:docMk/>
            <pc:sldMk cId="3221784894" sldId="288"/>
            <ac:spMk id="579" creationId="{00000000-0000-0000-0000-000000000000}"/>
          </ac:spMkLst>
        </pc:spChg>
        <pc:spChg chg="del">
          <ac:chgData name="Harina N. Chohan" userId="ad23a6cd-e450-46e4-ac5d-b787c6e803c7" providerId="ADAL" clId="{8D1F38EE-B6D0-4BAE-87A9-122F1E0C293D}" dt="2024-07-30T08:35:32.565" v="60" actId="478"/>
          <ac:spMkLst>
            <pc:docMk/>
            <pc:sldMk cId="3221784894" sldId="288"/>
            <ac:spMk id="582" creationId="{00000000-0000-0000-0000-000000000000}"/>
          </ac:spMkLst>
        </pc:spChg>
        <pc:spChg chg="mod">
          <ac:chgData name="Harina N. Chohan" userId="ad23a6cd-e450-46e4-ac5d-b787c6e803c7" providerId="ADAL" clId="{8D1F38EE-B6D0-4BAE-87A9-122F1E0C293D}" dt="2024-07-30T08:38:35.655" v="189" actId="122"/>
          <ac:spMkLst>
            <pc:docMk/>
            <pc:sldMk cId="3221784894" sldId="288"/>
            <ac:spMk id="583" creationId="{00000000-0000-0000-0000-000000000000}"/>
          </ac:spMkLst>
        </pc:spChg>
        <pc:picChg chg="del">
          <ac:chgData name="Harina N. Chohan" userId="ad23a6cd-e450-46e4-ac5d-b787c6e803c7" providerId="ADAL" clId="{8D1F38EE-B6D0-4BAE-87A9-122F1E0C293D}" dt="2024-07-30T08:35:28.648" v="59" actId="478"/>
          <ac:picMkLst>
            <pc:docMk/>
            <pc:sldMk cId="3221784894" sldId="288"/>
            <ac:picMk id="580" creationId="{00000000-0000-0000-0000-000000000000}"/>
          </ac:picMkLst>
        </pc:picChg>
        <pc:picChg chg="del">
          <ac:chgData name="Harina N. Chohan" userId="ad23a6cd-e450-46e4-ac5d-b787c6e803c7" providerId="ADAL" clId="{8D1F38EE-B6D0-4BAE-87A9-122F1E0C293D}" dt="2024-07-30T08:35:26.226" v="58" actId="478"/>
          <ac:picMkLst>
            <pc:docMk/>
            <pc:sldMk cId="3221784894" sldId="288"/>
            <ac:picMk id="58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f16f2c4a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ef16f2c4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f173de23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ef173de23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f173de23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f173de23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f173de233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f173de233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f173de233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f173de233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f173de233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f173de233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ef173de233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ef173de233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f173de233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f173de233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f173de233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f173de233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f173de233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f173de233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f173de23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ef173de23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f16f2c4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2ef16f2c4ae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ef16f2c4ae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f173de233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f173de233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f173de233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f173de233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f173de233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f173de233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f173de233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f173de233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f173de233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ef173de233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f173de233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f173de233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f173de233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f173de233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f173de233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ef173de233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f173de233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f173de233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f173de23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ef173de23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f16f2c4a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ef16f2c4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f173de233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f173de233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f173de233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f173de233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4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ef173de233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ef173de233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f173de233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ef173de233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f173de233_0_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ef173de23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f16f2c4a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2ef16f2c4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f16f2c4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ef16f2c4a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© Copyright </a:t>
            </a:r>
            <a:r>
              <a:rPr lang="en-GB" b="1"/>
              <a:t>PresentationGO.com</a:t>
            </a:r>
            <a:r>
              <a:rPr lang="en-GB"/>
              <a:t> – Free Templates &amp; Infographics for PowerPoint and Google Slides</a:t>
            </a:r>
            <a:endParaRPr/>
          </a:p>
        </p:txBody>
      </p:sp>
      <p:sp>
        <p:nvSpPr>
          <p:cNvPr id="336" name="Google Shape;336;g2ef16f2c4ae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f16f2c4ae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ef16f2c4a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ef16f2c4ae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ef16f2c4a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f173de233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f173de233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3"/>
          <p:cNvSpPr txBox="1">
            <a:spLocks noGrp="1"/>
          </p:cNvSpPr>
          <p:nvPr>
            <p:ph type="ctrTitle"/>
          </p:nvPr>
        </p:nvSpPr>
        <p:spPr>
          <a:xfrm>
            <a:off x="1143000" y="1714500"/>
            <a:ext cx="6858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/>
          <p:nvPr/>
        </p:nvSpPr>
        <p:spPr>
          <a:xfrm>
            <a:off x="0" y="4727972"/>
            <a:ext cx="9144000" cy="4155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body" idx="1"/>
          </p:nvPr>
        </p:nvSpPr>
        <p:spPr>
          <a:xfrm>
            <a:off x="628649" y="1518586"/>
            <a:ext cx="3909000" cy="3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body" idx="2"/>
          </p:nvPr>
        </p:nvSpPr>
        <p:spPr>
          <a:xfrm>
            <a:off x="4844846" y="1518585"/>
            <a:ext cx="3670500" cy="3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ontent 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4922112" y="342900"/>
            <a:ext cx="36279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7" name="Google Shape;287;p15"/>
          <p:cNvSpPr>
            <a:spLocks noGrp="1"/>
          </p:cNvSpPr>
          <p:nvPr>
            <p:ph type="pic" idx="2"/>
          </p:nvPr>
        </p:nvSpPr>
        <p:spPr>
          <a:xfrm>
            <a:off x="-21662" y="0"/>
            <a:ext cx="45864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288" name="Google Shape;288;p15"/>
          <p:cNvSpPr txBox="1">
            <a:spLocks noGrp="1"/>
          </p:cNvSpPr>
          <p:nvPr>
            <p:ph type="body" idx="1"/>
          </p:nvPr>
        </p:nvSpPr>
        <p:spPr>
          <a:xfrm>
            <a:off x="4922114" y="2064258"/>
            <a:ext cx="3627900" cy="23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/>
            </a:lvl1pPr>
            <a:lvl2pPr marL="914400" lvl="1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/>
            </a:lvl2pPr>
            <a:lvl3pPr marL="1371600" lvl="2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/>
            </a:lvl3pPr>
            <a:lvl4pPr marL="1828800" lvl="3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/>
            </a:lvl4pPr>
            <a:lvl5pPr marL="2286000" lvl="4" indent="-228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cap="none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4922113" y="4727972"/>
            <a:ext cx="2261100" cy="4155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7995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 descr="abstract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6"/>
          <p:cNvSpPr txBox="1">
            <a:spLocks noGrp="1"/>
          </p:cNvSpPr>
          <p:nvPr>
            <p:ph type="ctrTitle"/>
          </p:nvPr>
        </p:nvSpPr>
        <p:spPr>
          <a:xfrm>
            <a:off x="1143000" y="480060"/>
            <a:ext cx="6858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 sz="2600">
                <a:solidFill>
                  <a:srgbClr val="1F1F1F"/>
                </a:solidFill>
              </a:rPr>
              <a:t>DSA1080:GROUP 4 PROJECT</a:t>
            </a:r>
            <a:endParaRPr sz="2600">
              <a:solidFill>
                <a:srgbClr val="1F1F1F"/>
              </a:solidFill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790647" y="1973179"/>
            <a:ext cx="6242669" cy="26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cap="none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MEMBERS:</a:t>
            </a:r>
            <a:endParaRPr sz="1800" dirty="0">
              <a:solidFill>
                <a:srgbClr val="1F1F1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Harina Chohan 66983</a:t>
            </a:r>
            <a:endParaRPr sz="24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Hermela</a:t>
            </a: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Seltanu</a:t>
            </a: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670446</a:t>
            </a:r>
            <a:endParaRPr sz="24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Omondi, Jacob </a:t>
            </a:r>
            <a:r>
              <a:rPr lang="en-GB" sz="24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Aboge</a:t>
            </a: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- 670165</a:t>
            </a:r>
            <a:endParaRPr sz="24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Nekesa</a:t>
            </a: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Suzanne 670665</a:t>
            </a:r>
            <a:endParaRPr sz="24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Chad </a:t>
            </a:r>
            <a:r>
              <a:rPr lang="en-GB" sz="2400" dirty="0" err="1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Mutinda</a:t>
            </a: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664884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Ester Wambui  669399</a:t>
            </a:r>
            <a:endParaRPr sz="2400" dirty="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299" name="Google Shape;299;p16"/>
          <p:cNvSpPr txBox="1"/>
          <p:nvPr/>
        </p:nvSpPr>
        <p:spPr>
          <a:xfrm>
            <a:off x="0" y="2032000"/>
            <a:ext cx="9144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AQI CODES AND CALCULATIONS</a:t>
            </a:r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553625"/>
            <a:ext cx="4497124" cy="19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5"/>
          <p:cNvSpPr txBox="1"/>
          <p:nvPr/>
        </p:nvSpPr>
        <p:spPr>
          <a:xfrm>
            <a:off x="4809775" y="364525"/>
            <a:ext cx="4055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Function to calculate AQI for each city</a:t>
            </a:r>
            <a:endParaRPr sz="1500">
              <a:solidFill>
                <a:schemeClr val="dk2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03" name="Google Shape;403;p25"/>
          <p:cNvSpPr/>
          <p:nvPr/>
        </p:nvSpPr>
        <p:spPr>
          <a:xfrm rot="-5400000" flipH="1">
            <a:off x="4690450" y="960550"/>
            <a:ext cx="708900" cy="6093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275" y="1978550"/>
            <a:ext cx="5455719" cy="3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 txBox="1"/>
          <p:nvPr/>
        </p:nvSpPr>
        <p:spPr>
          <a:xfrm>
            <a:off x="74875" y="2698025"/>
            <a:ext cx="344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Calculation of AQI values for each pollutant</a:t>
            </a:r>
            <a:endParaRPr sz="1500">
              <a:solidFill>
                <a:schemeClr val="dk2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Creating a csv file with these results.</a:t>
            </a:r>
            <a:endParaRPr sz="1500">
              <a:solidFill>
                <a:schemeClr val="dk2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Rounding AQI values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412" name="Google Shape;4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73231"/>
            <a:ext cx="9144001" cy="378886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6"/>
          <p:cNvSpPr txBox="1"/>
          <p:nvPr/>
        </p:nvSpPr>
        <p:spPr>
          <a:xfrm>
            <a:off x="1395475" y="4736975"/>
            <a:ext cx="56658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from january to may of 2018 from Aarschot, Belgium</a:t>
            </a:r>
            <a:endParaRPr sz="1300"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316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 and comparative analysis</a:t>
            </a:r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420" name="Google Shape;4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700"/>
            <a:ext cx="6517326" cy="1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 rotWithShape="1">
          <a:blip r:embed="rId4">
            <a:alphaModFix/>
          </a:blip>
          <a:srcRect r="26269"/>
          <a:stretch/>
        </p:blipFill>
        <p:spPr>
          <a:xfrm>
            <a:off x="2482425" y="2969163"/>
            <a:ext cx="6517326" cy="15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7"/>
          <p:cNvSpPr txBox="1"/>
          <p:nvPr/>
        </p:nvSpPr>
        <p:spPr>
          <a:xfrm>
            <a:off x="378775" y="3028075"/>
            <a:ext cx="18387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Output of cities with best and worst air quality according to AQI values calculated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428" name="Google Shape;428;p28"/>
          <p:cNvPicPr preferRelativeResize="0"/>
          <p:nvPr/>
        </p:nvPicPr>
        <p:blipFill rotWithShape="1">
          <a:blip r:embed="rId3">
            <a:alphaModFix/>
          </a:blip>
          <a:srcRect r="15540"/>
          <a:stretch/>
        </p:blipFill>
        <p:spPr>
          <a:xfrm>
            <a:off x="141325" y="141325"/>
            <a:ext cx="5631274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141325" y="2094625"/>
            <a:ext cx="5797500" cy="21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AQI summary data exported to Excel</a:t>
            </a:r>
            <a:endParaRPr sz="13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Database created shown on the right: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0" name="Google Shape;430;p28"/>
          <p:cNvPicPr preferRelativeResize="0"/>
          <p:nvPr/>
        </p:nvPicPr>
        <p:blipFill rotWithShape="1">
          <a:blip r:embed="rId4">
            <a:alphaModFix/>
          </a:blip>
          <a:srcRect r="5123"/>
          <a:stretch/>
        </p:blipFill>
        <p:spPr>
          <a:xfrm>
            <a:off x="152400" y="2518575"/>
            <a:ext cx="5631276" cy="24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8"/>
          <p:cNvSpPr txBox="1"/>
          <p:nvPr/>
        </p:nvSpPr>
        <p:spPr>
          <a:xfrm>
            <a:off x="6076675" y="392050"/>
            <a:ext cx="27333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First code summarizes the data via: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Average AQI score for each city and parameter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Overall AQI score for each city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Calculates the city with the best air quality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Calculates the city with the worst air quality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Exports this data into an Excel file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second code summarizes the AQI data via: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Giving the average AQI value for every year of each city and every parameter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Exports the calculations into the Excel file.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12" y="400875"/>
            <a:ext cx="8902577" cy="68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38" y="1510199"/>
            <a:ext cx="73247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950" y="3065111"/>
            <a:ext cx="61341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4177324"/>
            <a:ext cx="71628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9"/>
          <p:cNvSpPr txBox="1"/>
          <p:nvPr/>
        </p:nvSpPr>
        <p:spPr>
          <a:xfrm>
            <a:off x="120700" y="-10175"/>
            <a:ext cx="36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General summary statistics: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909650" y="1099150"/>
            <a:ext cx="36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Overall AQI score: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1504950" y="2646950"/>
            <a:ext cx="36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Best air quality: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990600" y="3719675"/>
            <a:ext cx="3616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Worst air quality: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50" name="Google Shape;450;p30" descr="abstract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0"/>
          <p:cNvSpPr txBox="1">
            <a:spLocks noGrp="1"/>
          </p:cNvSpPr>
          <p:nvPr>
            <p:ph type="title"/>
          </p:nvPr>
        </p:nvSpPr>
        <p:spPr>
          <a:xfrm>
            <a:off x="1643100" y="1635300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AQI VISUALISATION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457" name="Google Shape;4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84776" cy="3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/>
        </p:nvSpPr>
        <p:spPr>
          <a:xfrm>
            <a:off x="1608175" y="3747975"/>
            <a:ext cx="55155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code for the line charts (to follow)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Shows the trends over time for each parameter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Visualises the data from 2018 to 2024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Shows differences in AQI between the 3 cities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464" name="Google Shape;4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006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23F040-6526-A544-41E1-5BFF4CD38B56}"/>
              </a:ext>
            </a:extLst>
          </p:cNvPr>
          <p:cNvSpPr txBox="1"/>
          <p:nvPr/>
        </p:nvSpPr>
        <p:spPr>
          <a:xfrm>
            <a:off x="7665835" y="309383"/>
            <a:ext cx="11756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 seems like a dip in the graph around 2020 for all 3 countries and the parameters. </a:t>
            </a:r>
          </a:p>
          <a:p>
            <a:r>
              <a:rPr lang="en-US" sz="1200" dirty="0"/>
              <a:t>This could be due to COVID times starting around that time and people had to stay home.</a:t>
            </a:r>
          </a:p>
          <a:p>
            <a:endParaRPr lang="en-US" sz="1200" dirty="0"/>
          </a:p>
          <a:p>
            <a:r>
              <a:rPr lang="en-US" sz="1200" dirty="0"/>
              <a:t>Aarschot was generally the most polluted city out of the 3.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0" y="-346400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Code for visualisation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0" name="Google Shape;470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471" name="Google Shape;4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5" y="1081300"/>
            <a:ext cx="8833550" cy="372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477" name="Google Shape;477;p34"/>
          <p:cNvSpPr txBox="1"/>
          <p:nvPr/>
        </p:nvSpPr>
        <p:spPr>
          <a:xfrm>
            <a:off x="309675" y="120875"/>
            <a:ext cx="2746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City 1: San Borja, Peru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7043950" y="948100"/>
            <a:ext cx="1495200" cy="24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40400" y="948100"/>
            <a:ext cx="24156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Trends in San Borja: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of NO2, O3, PM10, and PM2.5, and overall AQI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Between 2018 and 2024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variability seen in the overall AQI value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for PM10 was for a short time only.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0" name="Google Shape;4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575" y="591225"/>
            <a:ext cx="6394175" cy="33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 descr="abstract 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>
            <a:spLocks noGrp="1"/>
          </p:cNvSpPr>
          <p:nvPr>
            <p:ph type="ctrTitle"/>
          </p:nvPr>
        </p:nvSpPr>
        <p:spPr>
          <a:xfrm>
            <a:off x="1143000" y="1714500"/>
            <a:ext cx="6858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 sz="3500"/>
              <a:t>INTRODUCTION</a:t>
            </a:r>
            <a:endParaRPr sz="3500"/>
          </a:p>
        </p:txBody>
      </p:sp>
      <p:sp>
        <p:nvSpPr>
          <p:cNvPr id="307" name="Google Shape;30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486" name="Google Shape;486;p35"/>
          <p:cNvSpPr txBox="1"/>
          <p:nvPr/>
        </p:nvSpPr>
        <p:spPr>
          <a:xfrm>
            <a:off x="309675" y="120875"/>
            <a:ext cx="31581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City 2: Augsburg, Germany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7043950" y="948100"/>
            <a:ext cx="1495200" cy="24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0" y="838000"/>
            <a:ext cx="2456100" cy="3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Trends in Augsburg: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of NO2, O3, PM10, and PM2.5, and overall AQI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Between 2018 and 2024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variability seen in the overall AQI value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Other data is fairly constant and parameter AQI values are similar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9" name="Google Shape;4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200" y="838000"/>
            <a:ext cx="6535601" cy="34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495" name="Google Shape;495;p36"/>
          <p:cNvSpPr txBox="1"/>
          <p:nvPr/>
        </p:nvSpPr>
        <p:spPr>
          <a:xfrm>
            <a:off x="309675" y="120875"/>
            <a:ext cx="31581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City 3: Aarschot, Belgium</a:t>
            </a:r>
            <a:endParaRPr sz="1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7043950" y="948100"/>
            <a:ext cx="1495200" cy="24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0" y="838000"/>
            <a:ext cx="2456100" cy="4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Trends in Aarschot: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of NO2, O3, PM10, and PM2.5, and overall AQI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Between 2018 and 2024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Most variability seen in the overall AQI value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AutoNum type="arabicPeriod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Graph is very similar to that of Augsburg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8" name="Google Shape;4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100" y="1005013"/>
            <a:ext cx="6543649" cy="347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504" name="Google Shape;5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5" y="456100"/>
            <a:ext cx="4597875" cy="19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5964"/>
            <a:ext cx="4597875" cy="252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150" y="244859"/>
            <a:ext cx="4097075" cy="222111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7"/>
          <p:cNvSpPr txBox="1"/>
          <p:nvPr/>
        </p:nvSpPr>
        <p:spPr>
          <a:xfrm>
            <a:off x="57975" y="-8275"/>
            <a:ext cx="45141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Line plots for yearly average AQI: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8" name="Google Shape;5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125" y="2571750"/>
            <a:ext cx="4167624" cy="2259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pic>
        <p:nvPicPr>
          <p:cNvPr id="514" name="Google Shape;5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88" y="3470424"/>
            <a:ext cx="2960823" cy="156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75" y="3470425"/>
            <a:ext cx="2960823" cy="1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75" y="3492288"/>
            <a:ext cx="2878001" cy="151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4350" y="152400"/>
            <a:ext cx="6305408" cy="31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8"/>
          <p:cNvSpPr txBox="1"/>
          <p:nvPr/>
        </p:nvSpPr>
        <p:spPr>
          <a:xfrm>
            <a:off x="127000" y="129750"/>
            <a:ext cx="2346900" cy="3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Monthly AQI variation throughout the years: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From 2018 till 2024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Aarschot, 2018 and 2023 had the most noticeable variations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 Augsburg, the most noticeable variation is 2023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graph for San Borja shows the amount of missing values especially in 2020 and 2021.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524" name="Google Shape;5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200"/>
            <a:ext cx="5358300" cy="29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9"/>
          <p:cNvPicPr preferRelativeResize="0"/>
          <p:nvPr/>
        </p:nvPicPr>
        <p:blipFill rotWithShape="1">
          <a:blip r:embed="rId4">
            <a:alphaModFix/>
          </a:blip>
          <a:srcRect t="78254"/>
          <a:stretch/>
        </p:blipFill>
        <p:spPr>
          <a:xfrm>
            <a:off x="2937450" y="2783977"/>
            <a:ext cx="6062301" cy="217380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 txBox="1"/>
          <p:nvPr/>
        </p:nvSpPr>
        <p:spPr>
          <a:xfrm>
            <a:off x="5772975" y="143575"/>
            <a:ext cx="3105900" cy="24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Plotting a box and whisker plot diagram for the monthly average of AQI across the cities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Average of the month across the years.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Largest variation is in June.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Smallest variation seems to be January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152400" y="3250100"/>
            <a:ext cx="26946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Box and whisker diagram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Line in the middle = median point 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Lines outside = maximum and minimum value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Shows variance in data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533" name="Google Shape;533;p40"/>
          <p:cNvPicPr preferRelativeResize="0"/>
          <p:nvPr/>
        </p:nvPicPr>
        <p:blipFill rotWithShape="1">
          <a:blip r:embed="rId3">
            <a:alphaModFix/>
          </a:blip>
          <a:srcRect r="25595"/>
          <a:stretch/>
        </p:blipFill>
        <p:spPr>
          <a:xfrm>
            <a:off x="4688075" y="298350"/>
            <a:ext cx="4382974" cy="21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3433"/>
            <a:ext cx="4688076" cy="310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0"/>
          <p:cNvSpPr txBox="1"/>
          <p:nvPr/>
        </p:nvSpPr>
        <p:spPr>
          <a:xfrm>
            <a:off x="127000" y="74550"/>
            <a:ext cx="42657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NAIROBI AQI TRENDS OVER TIME</a:t>
            </a:r>
            <a:endParaRPr sz="19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36" name="Google Shape;536;p40"/>
          <p:cNvSpPr txBox="1"/>
          <p:nvPr/>
        </p:nvSpPr>
        <p:spPr>
          <a:xfrm>
            <a:off x="4825325" y="2571750"/>
            <a:ext cx="38508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In April 2024, Nairobi hosted a variety of events including parties, concerts, seminars, expos, and festivals.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African Music Legends Tribute Series 2024.</a:t>
            </a:r>
            <a:endParaRPr sz="1200">
              <a:solidFill>
                <a:srgbClr val="4747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Bizarre Bazaar Festival April 2024 Edition.</a:t>
            </a:r>
            <a:endParaRPr sz="1200">
              <a:solidFill>
                <a:srgbClr val="4747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Ingwe @ 60</a:t>
            </a:r>
            <a:endParaRPr sz="1200">
              <a:solidFill>
                <a:srgbClr val="4747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KidsCon 2024</a:t>
            </a:r>
            <a:endParaRPr sz="1200">
              <a:solidFill>
                <a:srgbClr val="4747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Nairobi Colour Festival</a:t>
            </a:r>
            <a:endParaRPr sz="1200">
              <a:solidFill>
                <a:srgbClr val="4747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4759"/>
              </a:buClr>
              <a:buSzPts val="1200"/>
              <a:buFont typeface="Nunito"/>
              <a:buChar char="-"/>
            </a:pPr>
            <a:r>
              <a:rPr lang="en-GB" sz="1200">
                <a:solidFill>
                  <a:srgbClr val="474759"/>
                </a:solidFill>
                <a:latin typeface="Nunito"/>
                <a:ea typeface="Nunito"/>
                <a:cs typeface="Nunito"/>
                <a:sym typeface="Nunito"/>
              </a:rPr>
              <a:t>Nairobi International Choral Festival.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542" name="Google Shape;542;p41"/>
          <p:cNvPicPr preferRelativeResize="0"/>
          <p:nvPr/>
        </p:nvPicPr>
        <p:blipFill rotWithShape="1">
          <a:blip r:embed="rId3">
            <a:alphaModFix/>
          </a:blip>
          <a:srcRect l="4205" t="23994"/>
          <a:stretch/>
        </p:blipFill>
        <p:spPr>
          <a:xfrm>
            <a:off x="0" y="58225"/>
            <a:ext cx="5184951" cy="1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399" y="1800075"/>
            <a:ext cx="6088875" cy="32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1"/>
          <p:cNvSpPr txBox="1"/>
          <p:nvPr/>
        </p:nvSpPr>
        <p:spPr>
          <a:xfrm>
            <a:off x="108475" y="1963200"/>
            <a:ext cx="26457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in Nairobi: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NO2 stays constant throughout the months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Overall AQI and PM2.5 seem to be increasing at the same rate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Interestingly, PM10 AQI reduces in April but that does not affect the overall AQI.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Conclusion, PM2.5 affected AQI the most.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5248275" y="58225"/>
            <a:ext cx="3829500" cy="17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in Nairobi: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-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Helps in understanding which parameter has a significant effect on the air quality of Nairobi.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551" name="Google Shape;551;p42"/>
          <p:cNvSpPr txBox="1"/>
          <p:nvPr/>
        </p:nvSpPr>
        <p:spPr>
          <a:xfrm>
            <a:off x="15875" y="18525"/>
            <a:ext cx="4039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Monthly AQI variation</a:t>
            </a:r>
            <a:endParaRPr sz="19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Throughout the year 2020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Cities: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Geelong South, Australia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Traralgon, Australia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2" name="Google Shape;552;p42"/>
          <p:cNvPicPr preferRelativeResize="0"/>
          <p:nvPr/>
        </p:nvPicPr>
        <p:blipFill rotWithShape="1">
          <a:blip r:embed="rId3">
            <a:alphaModFix/>
          </a:blip>
          <a:srcRect t="7321"/>
          <a:stretch/>
        </p:blipFill>
        <p:spPr>
          <a:xfrm>
            <a:off x="5196900" y="76200"/>
            <a:ext cx="3873575" cy="24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" y="1880250"/>
            <a:ext cx="2581100" cy="2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475" y="2266902"/>
            <a:ext cx="2458225" cy="282067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2"/>
          <p:cNvSpPr txBox="1"/>
          <p:nvPr/>
        </p:nvSpPr>
        <p:spPr>
          <a:xfrm>
            <a:off x="5334000" y="2645825"/>
            <a:ext cx="3446400" cy="2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In January 2020, Geelong, Australia experienced variable weather conditions. There were days with temperatures ranging from a minimum of 10.1°C to a maximum of 24.9°C. The weather included incidents of smoke and light rain on several days. Notably, from January 4 to January 5, the area recorded smoke and light showers.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This could be the reason for the high AQI in January.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In January 2020, Traralgon hosted a tennis tournament which attracted junior players around the world.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Nunito"/>
                <a:ea typeface="Nunito"/>
                <a:cs typeface="Nunito"/>
                <a:sym typeface="Nunito"/>
              </a:rPr>
              <a:t>Additionally, during the summer months, local community events and activities, such as outdoor festivals and sporting events, typically take place.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2878675" y="1010475"/>
            <a:ext cx="2241900" cy="11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Apart from January 2020, both cities have a pretty stable average AQI.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562" name="Google Shape;5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276" y="86250"/>
            <a:ext cx="6194474" cy="23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3"/>
          <p:cNvSpPr txBox="1"/>
          <p:nvPr/>
        </p:nvSpPr>
        <p:spPr>
          <a:xfrm>
            <a:off x="68800" y="230175"/>
            <a:ext cx="264570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in Geelong South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 trends in Traralgon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helps understand which parameter has a significant effect on each city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561725"/>
            <a:ext cx="4419601" cy="23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250" y="2561725"/>
            <a:ext cx="4419601" cy="2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571" name="Google Shape;571;p44"/>
          <p:cNvSpPr txBox="1"/>
          <p:nvPr/>
        </p:nvSpPr>
        <p:spPr>
          <a:xfrm>
            <a:off x="645575" y="31750"/>
            <a:ext cx="4352400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Geelong South compared to Traralgon</a:t>
            </a:r>
            <a:endParaRPr sz="15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Line Graph</a:t>
            </a:r>
            <a:endParaRPr sz="15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572" name="Google Shape;5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" y="838800"/>
            <a:ext cx="493395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975" y="415475"/>
            <a:ext cx="4163486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628650" y="274320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300"/>
              <a:t>PARAMETERS AND CITIES</a:t>
            </a:r>
            <a:endParaRPr sz="2300"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628649" y="1518586"/>
            <a:ext cx="3909059" cy="310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 dirty="0"/>
              <a:t>PM10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 dirty="0"/>
              <a:t>PM2.5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 dirty="0"/>
              <a:t>NO2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 dirty="0"/>
              <a:t>O3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/>
              <a:t>CO</a:t>
            </a:r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 dirty="0"/>
              <a:t>SO2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body" idx="2"/>
          </p:nvPr>
        </p:nvSpPr>
        <p:spPr>
          <a:xfrm>
            <a:off x="4844846" y="1436860"/>
            <a:ext cx="3670500" cy="3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85000" lnSpcReduction="20000"/>
          </a:bodyPr>
          <a:lstStyle/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Augsburg, Germany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Aarschot, Belgium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San Boraj, Peru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Nairobi, Kenya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Geelong, Australia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16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Traralgon, Australia</a:t>
            </a:r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579" name="Google Shape;579;p45"/>
          <p:cNvSpPr txBox="1"/>
          <p:nvPr/>
        </p:nvSpPr>
        <p:spPr>
          <a:xfrm>
            <a:off x="15875" y="18525"/>
            <a:ext cx="2857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Time series plots</a:t>
            </a:r>
            <a:endParaRPr sz="19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Comparisons </a:t>
            </a:r>
            <a:endParaRPr sz="19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580" name="Google Shape;580;p45"/>
          <p:cNvPicPr preferRelativeResize="0"/>
          <p:nvPr/>
        </p:nvPicPr>
        <p:blipFill rotWithShape="1">
          <a:blip r:embed="rId3">
            <a:alphaModFix/>
          </a:blip>
          <a:srcRect r="22197"/>
          <a:stretch/>
        </p:blipFill>
        <p:spPr>
          <a:xfrm>
            <a:off x="15875" y="3142700"/>
            <a:ext cx="3571875" cy="19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750" y="18525"/>
            <a:ext cx="5556249" cy="36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 txBox="1"/>
          <p:nvPr/>
        </p:nvSpPr>
        <p:spPr>
          <a:xfrm>
            <a:off x="3653875" y="3777800"/>
            <a:ext cx="53460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Parameters available were: PMm2.5, PM10, O3, NO2, and SO2.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Last graph is the overall AQI value for the two cities.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82025" y="945100"/>
            <a:ext cx="3459600" cy="2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trends for all 5 parameters are very similar for both Geelong and Traralgon.</a:t>
            </a:r>
            <a:endParaRPr sz="14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data was from 2020 January to December of the same year</a:t>
            </a:r>
            <a:endParaRPr sz="14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Geelong and Orange is Traralgon.</a:t>
            </a:r>
            <a:endParaRPr sz="145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579" name="Google Shape;579;p45"/>
          <p:cNvSpPr txBox="1"/>
          <p:nvPr/>
        </p:nvSpPr>
        <p:spPr>
          <a:xfrm>
            <a:off x="2924080" y="781671"/>
            <a:ext cx="28575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RECOMMENDATION</a:t>
            </a:r>
            <a:endParaRPr sz="1900" dirty="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583" name="Google Shape;583;p45"/>
          <p:cNvSpPr txBox="1"/>
          <p:nvPr/>
        </p:nvSpPr>
        <p:spPr>
          <a:xfrm>
            <a:off x="226881" y="893774"/>
            <a:ext cx="7775838" cy="277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 air quality is important we recommend every city to give more attention to it. </a:t>
            </a:r>
            <a:endParaRPr sz="24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221784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6"/>
          <p:cNvSpPr txBox="1">
            <a:spLocks noGrp="1"/>
          </p:cNvSpPr>
          <p:nvPr>
            <p:ph type="title"/>
          </p:nvPr>
        </p:nvSpPr>
        <p:spPr>
          <a:xfrm>
            <a:off x="0" y="121600"/>
            <a:ext cx="3315600" cy="96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Limitations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590" name="Google Shape;590;p46"/>
          <p:cNvSpPr txBox="1"/>
          <p:nvPr/>
        </p:nvSpPr>
        <p:spPr>
          <a:xfrm>
            <a:off x="174275" y="1017350"/>
            <a:ext cx="1824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482550" y="1129225"/>
            <a:ext cx="23505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Environmental changes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46"/>
          <p:cNvSpPr txBox="1"/>
          <p:nvPr/>
        </p:nvSpPr>
        <p:spPr>
          <a:xfrm>
            <a:off x="6495350" y="1017350"/>
            <a:ext cx="18240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Lack of adequate data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614100" y="1767350"/>
            <a:ext cx="20874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Air quality changes due to various factors including weather patterns, pollution levels, and environmental conditions. 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Air is constantly moving, making its quality susceptible to changes from day to day and even hour to hour. 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Additionally, climate change can exacerbate air quality issues, as rising temperatures can increase pollutants in the atmosphere.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>
            <a:off x="6495350" y="1666000"/>
            <a:ext cx="20874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Finding cities that had data dating a couple of years was difficult, most had data from 2024 which is not enough for trend recognition.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There needs to be more data from African countries.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A lot of missing values and missing data.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latin typeface="Nunito"/>
                <a:ea typeface="Nunito"/>
                <a:cs typeface="Nunito"/>
                <a:sym typeface="Nunito"/>
              </a:rPr>
              <a:t>We couldn't find enough data whether regarding to duration or parameters.</a:t>
            </a:r>
            <a:endParaRPr sz="105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3366175" y="0"/>
            <a:ext cx="2249700" cy="5130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3624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THANK YOU FOR LISTENING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01" name="Google Shape;601;p4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5" y="1467975"/>
            <a:ext cx="5075835" cy="32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 txBox="1"/>
          <p:nvPr/>
        </p:nvSpPr>
        <p:spPr>
          <a:xfrm>
            <a:off x="5939950" y="1858400"/>
            <a:ext cx="2411700" cy="26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GitHub page where we have posted the codes and the final project.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4" name="Google Shape;604;p47"/>
          <p:cNvSpPr/>
          <p:nvPr/>
        </p:nvSpPr>
        <p:spPr>
          <a:xfrm rot="10800000">
            <a:off x="5605574" y="2571900"/>
            <a:ext cx="696900" cy="857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4264300" y="-143950"/>
            <a:ext cx="36279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500"/>
              <a:t>AQI</a:t>
            </a:r>
            <a:endParaRPr sz="2500"/>
          </a:p>
        </p:txBody>
      </p:sp>
      <p:sp>
        <p:nvSpPr>
          <p:cNvPr id="321" name="Google Shape;321;p19"/>
          <p:cNvSpPr txBox="1">
            <a:spLocks noGrp="1"/>
          </p:cNvSpPr>
          <p:nvPr>
            <p:ph type="body" idx="1"/>
          </p:nvPr>
        </p:nvSpPr>
        <p:spPr>
          <a:xfrm>
            <a:off x="3606400" y="1179550"/>
            <a:ext cx="4943700" cy="3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350" dirty="0">
                <a:solidFill>
                  <a:srgbClr val="000000"/>
                </a:solidFill>
              </a:rPr>
              <a:t>The Air Quality Index (AQI) is a measure used to report daily air quality and indicates how clean or polluted the air is. </a:t>
            </a:r>
            <a:endParaRPr sz="135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350" dirty="0">
                <a:solidFill>
                  <a:srgbClr val="000000"/>
                </a:solidFill>
              </a:rPr>
              <a:t>It provides information on the level of air pollution and the associated health effects, with values ranging from 0 to 500. </a:t>
            </a:r>
            <a:endParaRPr sz="1350"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350" dirty="0">
                <a:solidFill>
                  <a:srgbClr val="000000"/>
                </a:solidFill>
              </a:rPr>
              <a:t>Higher AQI values correspond to higher levels of pollution and greater health concerns</a:t>
            </a:r>
            <a:endParaRPr dirty="0"/>
          </a:p>
        </p:txBody>
      </p:sp>
      <p:sp>
        <p:nvSpPr>
          <p:cNvPr id="322" name="Google Shape;322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-8850" y="0"/>
            <a:ext cx="3134400" cy="51213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31" y="-11100"/>
            <a:ext cx="3426300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4264300" y="-686650"/>
            <a:ext cx="3627900" cy="14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1100"/>
              <a:t>ABOUT THE POLLUTANTS:</a:t>
            </a:r>
            <a:endParaRPr sz="1100"/>
          </a:p>
        </p:txBody>
      </p:sp>
      <p:pic>
        <p:nvPicPr>
          <p:cNvPr id="330" name="Google Shape;330;p20" descr="Smoke coming out of a factory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85" b="1384"/>
          <a:stretch/>
        </p:blipFill>
        <p:spPr>
          <a:xfrm>
            <a:off x="-21431" y="0"/>
            <a:ext cx="3627835" cy="5143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sp>
        <p:nvSpPr>
          <p:cNvPr id="331" name="Google Shape;331;p20"/>
          <p:cNvSpPr txBox="1">
            <a:spLocks noGrp="1"/>
          </p:cNvSpPr>
          <p:nvPr>
            <p:ph type="body" idx="1"/>
          </p:nvPr>
        </p:nvSpPr>
        <p:spPr>
          <a:xfrm>
            <a:off x="3606400" y="1179550"/>
            <a:ext cx="4943700" cy="3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GB" sz="1100"/>
              <a:t>PM stands for particulate matter, it is extremely small solid particles and liquid droplets in the air.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PM10 - particles that have a diameter of 10 micrometers or less. They are small enough to pass through the throat and nose and enter the lungs.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PM2.5 - particles with a diameter of 2.5 micrometers or less. Particles are small enough to get deep into the lungs and enter the bloodstream. 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O</a:t>
            </a:r>
            <a:r>
              <a:rPr lang="en-GB" sz="1100" baseline="-25000"/>
              <a:t>3 </a:t>
            </a:r>
            <a:r>
              <a:rPr lang="en-GB" sz="1100"/>
              <a:t>or Ozone is good up high, but bad nearby. At ground level breathing it in can cause serious health problems as it can aggressively react chemically with lung tissues.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NO</a:t>
            </a:r>
            <a:r>
              <a:rPr lang="en-GB" sz="1100" baseline="-25000"/>
              <a:t>2</a:t>
            </a:r>
            <a:r>
              <a:rPr lang="en-GB" sz="1100"/>
              <a:t> or Nitrogen Dioxide is known as a primary pollutant, it causes respiratory problems when inhaled and environmentally can cause acid rain.</a:t>
            </a:r>
            <a:endParaRPr sz="1100"/>
          </a:p>
        </p:txBody>
      </p:sp>
      <p:sp>
        <p:nvSpPr>
          <p:cNvPr id="332" name="Google Shape;33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450" cy="42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GB" sz="1100"/>
              <a:t>PROJECT OBJECTIVES</a:t>
            </a:r>
            <a:endParaRPr sz="1100"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3092775" y="1166114"/>
            <a:ext cx="2958443" cy="2954801"/>
            <a:chOff x="9953235" y="2983287"/>
            <a:chExt cx="382409" cy="381938"/>
          </a:xfrm>
        </p:grpSpPr>
        <p:sp>
          <p:nvSpPr>
            <p:cNvPr id="340" name="Google Shape;340;p21"/>
            <p:cNvSpPr/>
            <p:nvPr/>
          </p:nvSpPr>
          <p:spPr>
            <a:xfrm>
              <a:off x="10019418" y="2983287"/>
              <a:ext cx="169167" cy="296840"/>
            </a:xfrm>
            <a:custGeom>
              <a:avLst/>
              <a:gdLst/>
              <a:ahLst/>
              <a:cxnLst/>
              <a:rect l="l" t="t" r="r" b="b"/>
              <a:pathLst>
                <a:path w="169167" h="296840" extrusionOk="0">
                  <a:moveTo>
                    <a:pt x="166471" y="2155"/>
                  </a:moveTo>
                  <a:lnTo>
                    <a:pt x="150970" y="6201"/>
                  </a:lnTo>
                  <a:cubicBezTo>
                    <a:pt x="148948" y="6201"/>
                    <a:pt x="148274" y="8899"/>
                    <a:pt x="149622" y="10922"/>
                  </a:cubicBezTo>
                  <a:lnTo>
                    <a:pt x="152992" y="14293"/>
                  </a:lnTo>
                  <a:lnTo>
                    <a:pt x="6740" y="160624"/>
                  </a:lnTo>
                  <a:cubicBezTo>
                    <a:pt x="2696" y="164670"/>
                    <a:pt x="0" y="170739"/>
                    <a:pt x="0" y="176808"/>
                  </a:cubicBezTo>
                  <a:cubicBezTo>
                    <a:pt x="0" y="182877"/>
                    <a:pt x="2696" y="188946"/>
                    <a:pt x="6740" y="192992"/>
                  </a:cubicBezTo>
                  <a:lnTo>
                    <a:pt x="105814" y="292120"/>
                  </a:lnTo>
                  <a:cubicBezTo>
                    <a:pt x="105814" y="292120"/>
                    <a:pt x="105814" y="292120"/>
                    <a:pt x="105814" y="292120"/>
                  </a:cubicBezTo>
                  <a:cubicBezTo>
                    <a:pt x="105814" y="294817"/>
                    <a:pt x="107836" y="296840"/>
                    <a:pt x="110532" y="296840"/>
                  </a:cubicBezTo>
                  <a:cubicBezTo>
                    <a:pt x="113228" y="296840"/>
                    <a:pt x="115249" y="294817"/>
                    <a:pt x="115249" y="292120"/>
                  </a:cubicBezTo>
                  <a:cubicBezTo>
                    <a:pt x="115249" y="289423"/>
                    <a:pt x="113228" y="287400"/>
                    <a:pt x="110532" y="287400"/>
                  </a:cubicBezTo>
                  <a:cubicBezTo>
                    <a:pt x="107836" y="287400"/>
                    <a:pt x="109858" y="287400"/>
                    <a:pt x="109184" y="287400"/>
                  </a:cubicBezTo>
                  <a:lnTo>
                    <a:pt x="10110" y="188272"/>
                  </a:lnTo>
                  <a:cubicBezTo>
                    <a:pt x="6740" y="184901"/>
                    <a:pt x="4718" y="180180"/>
                    <a:pt x="4718" y="175460"/>
                  </a:cubicBezTo>
                  <a:cubicBezTo>
                    <a:pt x="4718" y="170739"/>
                    <a:pt x="6740" y="166019"/>
                    <a:pt x="10110" y="162647"/>
                  </a:cubicBezTo>
                  <a:lnTo>
                    <a:pt x="156362" y="16316"/>
                  </a:lnTo>
                  <a:lnTo>
                    <a:pt x="160406" y="20362"/>
                  </a:lnTo>
                  <a:cubicBezTo>
                    <a:pt x="161753" y="21711"/>
                    <a:pt x="164449" y="21037"/>
                    <a:pt x="165123" y="19014"/>
                  </a:cubicBezTo>
                  <a:lnTo>
                    <a:pt x="169167" y="3504"/>
                  </a:lnTo>
                  <a:cubicBezTo>
                    <a:pt x="169167" y="1481"/>
                    <a:pt x="167819" y="-542"/>
                    <a:pt x="165797" y="1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10038964" y="3050853"/>
              <a:ext cx="296680" cy="169258"/>
            </a:xfrm>
            <a:custGeom>
              <a:avLst/>
              <a:gdLst/>
              <a:ahLst/>
              <a:cxnLst/>
              <a:rect l="l" t="t" r="r" b="b"/>
              <a:pathLst>
                <a:path w="296680" h="169258" extrusionOk="0">
                  <a:moveTo>
                    <a:pt x="294526" y="166561"/>
                  </a:moveTo>
                  <a:lnTo>
                    <a:pt x="290482" y="151051"/>
                  </a:lnTo>
                  <a:cubicBezTo>
                    <a:pt x="290482" y="149028"/>
                    <a:pt x="287786" y="148354"/>
                    <a:pt x="285764" y="149703"/>
                  </a:cubicBezTo>
                  <a:lnTo>
                    <a:pt x="282394" y="153074"/>
                  </a:lnTo>
                  <a:lnTo>
                    <a:pt x="136142" y="6743"/>
                  </a:lnTo>
                  <a:cubicBezTo>
                    <a:pt x="132098" y="2698"/>
                    <a:pt x="126033" y="0"/>
                    <a:pt x="119967" y="0"/>
                  </a:cubicBezTo>
                  <a:cubicBezTo>
                    <a:pt x="113901" y="0"/>
                    <a:pt x="107836" y="2698"/>
                    <a:pt x="103792" y="6743"/>
                  </a:cubicBezTo>
                  <a:lnTo>
                    <a:pt x="4718" y="105871"/>
                  </a:lnTo>
                  <a:cubicBezTo>
                    <a:pt x="4718" y="105871"/>
                    <a:pt x="4718" y="105871"/>
                    <a:pt x="4718" y="105871"/>
                  </a:cubicBezTo>
                  <a:cubicBezTo>
                    <a:pt x="2022" y="105871"/>
                    <a:pt x="0" y="107894"/>
                    <a:pt x="0" y="110591"/>
                  </a:cubicBezTo>
                  <a:cubicBezTo>
                    <a:pt x="0" y="113289"/>
                    <a:pt x="2022" y="115312"/>
                    <a:pt x="4718" y="115312"/>
                  </a:cubicBezTo>
                  <a:cubicBezTo>
                    <a:pt x="7414" y="115312"/>
                    <a:pt x="9436" y="113289"/>
                    <a:pt x="9436" y="110591"/>
                  </a:cubicBezTo>
                  <a:cubicBezTo>
                    <a:pt x="9436" y="107894"/>
                    <a:pt x="9436" y="109917"/>
                    <a:pt x="9436" y="109243"/>
                  </a:cubicBezTo>
                  <a:lnTo>
                    <a:pt x="108509" y="10115"/>
                  </a:lnTo>
                  <a:cubicBezTo>
                    <a:pt x="111879" y="6743"/>
                    <a:pt x="116597" y="4720"/>
                    <a:pt x="121315" y="4720"/>
                  </a:cubicBezTo>
                  <a:cubicBezTo>
                    <a:pt x="126033" y="4720"/>
                    <a:pt x="130751" y="6743"/>
                    <a:pt x="134121" y="10115"/>
                  </a:cubicBezTo>
                  <a:lnTo>
                    <a:pt x="280372" y="156446"/>
                  </a:lnTo>
                  <a:lnTo>
                    <a:pt x="276329" y="160492"/>
                  </a:lnTo>
                  <a:cubicBezTo>
                    <a:pt x="274981" y="161841"/>
                    <a:pt x="275655" y="164538"/>
                    <a:pt x="277677" y="165212"/>
                  </a:cubicBezTo>
                  <a:lnTo>
                    <a:pt x="293178" y="169258"/>
                  </a:lnTo>
                  <a:cubicBezTo>
                    <a:pt x="295200" y="169258"/>
                    <a:pt x="297222" y="167910"/>
                    <a:pt x="296548" y="16588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10100294" y="3068385"/>
              <a:ext cx="169167" cy="296840"/>
            </a:xfrm>
            <a:custGeom>
              <a:avLst/>
              <a:gdLst/>
              <a:ahLst/>
              <a:cxnLst/>
              <a:rect l="l" t="t" r="r" b="b"/>
              <a:pathLst>
                <a:path w="169167" h="296840" extrusionOk="0">
                  <a:moveTo>
                    <a:pt x="2696" y="294685"/>
                  </a:moveTo>
                  <a:lnTo>
                    <a:pt x="18197" y="290639"/>
                  </a:lnTo>
                  <a:cubicBezTo>
                    <a:pt x="20219" y="290639"/>
                    <a:pt x="20893" y="287942"/>
                    <a:pt x="19545" y="285919"/>
                  </a:cubicBezTo>
                  <a:lnTo>
                    <a:pt x="16176" y="282547"/>
                  </a:lnTo>
                  <a:lnTo>
                    <a:pt x="162427" y="136216"/>
                  </a:lnTo>
                  <a:cubicBezTo>
                    <a:pt x="166471" y="132170"/>
                    <a:pt x="169167" y="126101"/>
                    <a:pt x="169167" y="120032"/>
                  </a:cubicBezTo>
                  <a:cubicBezTo>
                    <a:pt x="169167" y="113963"/>
                    <a:pt x="166471" y="107894"/>
                    <a:pt x="162427" y="103848"/>
                  </a:cubicBezTo>
                  <a:lnTo>
                    <a:pt x="63354" y="4720"/>
                  </a:lnTo>
                  <a:cubicBezTo>
                    <a:pt x="63354" y="4720"/>
                    <a:pt x="63354" y="4720"/>
                    <a:pt x="63354" y="4720"/>
                  </a:cubicBezTo>
                  <a:cubicBezTo>
                    <a:pt x="63354" y="2023"/>
                    <a:pt x="61332" y="0"/>
                    <a:pt x="58636" y="0"/>
                  </a:cubicBezTo>
                  <a:cubicBezTo>
                    <a:pt x="55940" y="0"/>
                    <a:pt x="53918" y="2023"/>
                    <a:pt x="53918" y="4720"/>
                  </a:cubicBezTo>
                  <a:cubicBezTo>
                    <a:pt x="53918" y="7418"/>
                    <a:pt x="55940" y="9441"/>
                    <a:pt x="58636" y="9441"/>
                  </a:cubicBezTo>
                  <a:cubicBezTo>
                    <a:pt x="61332" y="9441"/>
                    <a:pt x="59310" y="9441"/>
                    <a:pt x="59984" y="9441"/>
                  </a:cubicBezTo>
                  <a:lnTo>
                    <a:pt x="159058" y="108568"/>
                  </a:lnTo>
                  <a:cubicBezTo>
                    <a:pt x="162427" y="111940"/>
                    <a:pt x="164449" y="116660"/>
                    <a:pt x="164449" y="121381"/>
                  </a:cubicBezTo>
                  <a:cubicBezTo>
                    <a:pt x="164449" y="126101"/>
                    <a:pt x="162427" y="130821"/>
                    <a:pt x="159058" y="134193"/>
                  </a:cubicBezTo>
                  <a:lnTo>
                    <a:pt x="12806" y="280524"/>
                  </a:lnTo>
                  <a:lnTo>
                    <a:pt x="8762" y="276478"/>
                  </a:lnTo>
                  <a:cubicBezTo>
                    <a:pt x="7414" y="275129"/>
                    <a:pt x="4718" y="275804"/>
                    <a:pt x="4044" y="277827"/>
                  </a:cubicBezTo>
                  <a:lnTo>
                    <a:pt x="0" y="293336"/>
                  </a:lnTo>
                  <a:cubicBezTo>
                    <a:pt x="0" y="295359"/>
                    <a:pt x="1348" y="297382"/>
                    <a:pt x="3370" y="296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9953235" y="3129077"/>
              <a:ext cx="296680" cy="169258"/>
            </a:xfrm>
            <a:custGeom>
              <a:avLst/>
              <a:gdLst/>
              <a:ahLst/>
              <a:cxnLst/>
              <a:rect l="l" t="t" r="r" b="b"/>
              <a:pathLst>
                <a:path w="296680" h="169258" extrusionOk="0">
                  <a:moveTo>
                    <a:pt x="2154" y="2697"/>
                  </a:moveTo>
                  <a:lnTo>
                    <a:pt x="6198" y="18207"/>
                  </a:lnTo>
                  <a:cubicBezTo>
                    <a:pt x="6198" y="20230"/>
                    <a:pt x="8894" y="20904"/>
                    <a:pt x="10916" y="19556"/>
                  </a:cubicBezTo>
                  <a:lnTo>
                    <a:pt x="14286" y="16184"/>
                  </a:lnTo>
                  <a:lnTo>
                    <a:pt x="160538" y="162515"/>
                  </a:lnTo>
                  <a:cubicBezTo>
                    <a:pt x="164581" y="166561"/>
                    <a:pt x="170647" y="169258"/>
                    <a:pt x="176713" y="169258"/>
                  </a:cubicBezTo>
                  <a:cubicBezTo>
                    <a:pt x="182779" y="169258"/>
                    <a:pt x="188845" y="166561"/>
                    <a:pt x="192888" y="162515"/>
                  </a:cubicBezTo>
                  <a:lnTo>
                    <a:pt x="291962" y="63388"/>
                  </a:lnTo>
                  <a:cubicBezTo>
                    <a:pt x="291962" y="63388"/>
                    <a:pt x="291962" y="63388"/>
                    <a:pt x="291962" y="63388"/>
                  </a:cubicBezTo>
                  <a:cubicBezTo>
                    <a:pt x="294658" y="63388"/>
                    <a:pt x="296680" y="61365"/>
                    <a:pt x="296680" y="58667"/>
                  </a:cubicBezTo>
                  <a:cubicBezTo>
                    <a:pt x="296680" y="55970"/>
                    <a:pt x="294658" y="53947"/>
                    <a:pt x="291962" y="53947"/>
                  </a:cubicBezTo>
                  <a:cubicBezTo>
                    <a:pt x="289266" y="53947"/>
                    <a:pt x="287245" y="55970"/>
                    <a:pt x="287245" y="58667"/>
                  </a:cubicBezTo>
                  <a:cubicBezTo>
                    <a:pt x="287245" y="61365"/>
                    <a:pt x="287245" y="59342"/>
                    <a:pt x="287245" y="60016"/>
                  </a:cubicBezTo>
                  <a:lnTo>
                    <a:pt x="188171" y="159143"/>
                  </a:lnTo>
                  <a:cubicBezTo>
                    <a:pt x="184801" y="162515"/>
                    <a:pt x="180083" y="164538"/>
                    <a:pt x="175365" y="164538"/>
                  </a:cubicBezTo>
                  <a:cubicBezTo>
                    <a:pt x="170647" y="164538"/>
                    <a:pt x="165930" y="162515"/>
                    <a:pt x="162560" y="159143"/>
                  </a:cubicBezTo>
                  <a:lnTo>
                    <a:pt x="16308" y="12812"/>
                  </a:lnTo>
                  <a:lnTo>
                    <a:pt x="20351" y="8766"/>
                  </a:lnTo>
                  <a:cubicBezTo>
                    <a:pt x="21699" y="7418"/>
                    <a:pt x="21025" y="4720"/>
                    <a:pt x="19003" y="4046"/>
                  </a:cubicBezTo>
                  <a:lnTo>
                    <a:pt x="3502" y="0"/>
                  </a:lnTo>
                  <a:cubicBezTo>
                    <a:pt x="1480" y="0"/>
                    <a:pt x="-542" y="1349"/>
                    <a:pt x="132" y="33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1"/>
          <p:cNvGrpSpPr/>
          <p:nvPr/>
        </p:nvGrpSpPr>
        <p:grpSpPr>
          <a:xfrm>
            <a:off x="5235993" y="811308"/>
            <a:ext cx="1555450" cy="1029795"/>
            <a:chOff x="8921976" y="1312837"/>
            <a:chExt cx="2926200" cy="1830745"/>
          </a:xfrm>
        </p:grpSpPr>
        <p:sp>
          <p:nvSpPr>
            <p:cNvPr id="345" name="Google Shape;345;p21"/>
            <p:cNvSpPr txBox="1"/>
            <p:nvPr/>
          </p:nvSpPr>
          <p:spPr>
            <a:xfrm>
              <a:off x="8921977" y="1312837"/>
              <a:ext cx="292608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Gaining insights</a:t>
              </a:r>
              <a:endParaRPr sz="1100"/>
            </a:p>
          </p:txBody>
        </p:sp>
        <p:sp>
          <p:nvSpPr>
            <p:cNvPr id="346" name="Google Shape;346;p21"/>
            <p:cNvSpPr txBox="1"/>
            <p:nvPr/>
          </p:nvSpPr>
          <p:spPr>
            <a:xfrm>
              <a:off x="8921976" y="1925882"/>
              <a:ext cx="29262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Insights on the variability and stability of the data. Understanding reasonings for variability and/or stability.</a:t>
              </a:r>
              <a:endParaRPr sz="1300"/>
            </a:p>
          </p:txBody>
        </p:sp>
      </p:grpSp>
      <p:grpSp>
        <p:nvGrpSpPr>
          <p:cNvPr id="347" name="Google Shape;347;p21"/>
          <p:cNvGrpSpPr/>
          <p:nvPr/>
        </p:nvGrpSpPr>
        <p:grpSpPr>
          <a:xfrm>
            <a:off x="1322100" y="961075"/>
            <a:ext cx="1652851" cy="1462222"/>
            <a:chOff x="8738900" y="820393"/>
            <a:chExt cx="3109200" cy="2599507"/>
          </a:xfrm>
        </p:grpSpPr>
        <p:sp>
          <p:nvSpPr>
            <p:cNvPr id="348" name="Google Shape;348;p21"/>
            <p:cNvSpPr txBox="1"/>
            <p:nvPr/>
          </p:nvSpPr>
          <p:spPr>
            <a:xfrm>
              <a:off x="8738900" y="820393"/>
              <a:ext cx="3109200" cy="160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Understanding and interpreting trends</a:t>
              </a:r>
              <a:endParaRPr sz="1100">
                <a:solidFill>
                  <a:schemeClr val="accent6"/>
                </a:solidFill>
              </a:endParaRPr>
            </a:p>
          </p:txBody>
        </p:sp>
        <p:sp>
          <p:nvSpPr>
            <p:cNvPr id="349" name="Google Shape;349;p21"/>
            <p:cNvSpPr txBox="1"/>
            <p:nvPr/>
          </p:nvSpPr>
          <p:spPr>
            <a:xfrm>
              <a:off x="8738900" y="2421199"/>
              <a:ext cx="2926200" cy="9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Taking the visual data and interpreting the trends that occur. Understanding the events that may have taken place for the trend to be.</a:t>
              </a:r>
              <a:endParaRPr sz="1100"/>
            </a:p>
          </p:txBody>
        </p:sp>
      </p:grpSp>
      <p:grpSp>
        <p:nvGrpSpPr>
          <p:cNvPr id="350" name="Google Shape;350;p21"/>
          <p:cNvGrpSpPr/>
          <p:nvPr/>
        </p:nvGrpSpPr>
        <p:grpSpPr>
          <a:xfrm>
            <a:off x="2362244" y="3206373"/>
            <a:ext cx="1555451" cy="1152894"/>
            <a:chOff x="8921976" y="820395"/>
            <a:chExt cx="2926201" cy="2049587"/>
          </a:xfrm>
        </p:grpSpPr>
        <p:sp>
          <p:nvSpPr>
            <p:cNvPr id="351" name="Google Shape;351;p21"/>
            <p:cNvSpPr txBox="1"/>
            <p:nvPr/>
          </p:nvSpPr>
          <p:spPr>
            <a:xfrm>
              <a:off x="8921977" y="820395"/>
              <a:ext cx="2926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Comparisons of different cities</a:t>
              </a:r>
              <a:endParaRPr sz="1100"/>
            </a:p>
          </p:txBody>
        </p:sp>
        <p:sp>
          <p:nvSpPr>
            <p:cNvPr id="352" name="Google Shape;352;p21"/>
            <p:cNvSpPr txBox="1"/>
            <p:nvPr/>
          </p:nvSpPr>
          <p:spPr>
            <a:xfrm>
              <a:off x="8921976" y="1925882"/>
              <a:ext cx="29262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Every city has different levels of an AQI rating and pollution levels.</a:t>
              </a:r>
              <a:endParaRPr sz="1300"/>
            </a:p>
          </p:txBody>
        </p:sp>
      </p:grpSp>
      <p:grpSp>
        <p:nvGrpSpPr>
          <p:cNvPr id="353" name="Google Shape;353;p21"/>
          <p:cNvGrpSpPr/>
          <p:nvPr/>
        </p:nvGrpSpPr>
        <p:grpSpPr>
          <a:xfrm>
            <a:off x="5954252" y="2806347"/>
            <a:ext cx="1652901" cy="1616003"/>
            <a:chOff x="8921975" y="817887"/>
            <a:chExt cx="3109294" cy="2872895"/>
          </a:xfrm>
        </p:grpSpPr>
        <p:sp>
          <p:nvSpPr>
            <p:cNvPr id="354" name="Google Shape;354;p21"/>
            <p:cNvSpPr txBox="1"/>
            <p:nvPr/>
          </p:nvSpPr>
          <p:spPr>
            <a:xfrm>
              <a:off x="9105069" y="817887"/>
              <a:ext cx="2926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b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 of the data </a:t>
              </a:r>
              <a:endParaRPr sz="1100"/>
            </a:p>
          </p:txBody>
        </p:sp>
        <p:sp>
          <p:nvSpPr>
            <p:cNvPr id="355" name="Google Shape;355;p21"/>
            <p:cNvSpPr txBox="1"/>
            <p:nvPr/>
          </p:nvSpPr>
          <p:spPr>
            <a:xfrm>
              <a:off x="8921975" y="1925882"/>
              <a:ext cx="2926200" cy="176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Showing the data in a visual form for easy understanding and interpretation. Also, trends can be visualised and explained easier through graphs.</a:t>
              </a:r>
              <a:endParaRPr sz="1300"/>
            </a:p>
          </p:txBody>
        </p:sp>
      </p:grpSp>
      <p:pic>
        <p:nvPicPr>
          <p:cNvPr id="356" name="Google Shape;356;p21" descr="Tro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259" y="2291775"/>
            <a:ext cx="703484" cy="70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1"/>
          <p:cNvSpPr txBox="1"/>
          <p:nvPr/>
        </p:nvSpPr>
        <p:spPr>
          <a:xfrm>
            <a:off x="8560475" y="2697950"/>
            <a:ext cx="914400" cy="38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2"/>
          <p:cNvPicPr preferRelativeResize="0"/>
          <p:nvPr/>
        </p:nvPicPr>
        <p:blipFill rotWithShape="1">
          <a:blip r:embed="rId3">
            <a:alphaModFix/>
          </a:blip>
          <a:srcRect t="45148"/>
          <a:stretch/>
        </p:blipFill>
        <p:spPr>
          <a:xfrm>
            <a:off x="537400" y="3061325"/>
            <a:ext cx="3630677" cy="2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/>
          <p:cNvPicPr preferRelativeResize="0"/>
          <p:nvPr/>
        </p:nvPicPr>
        <p:blipFill rotWithShape="1">
          <a:blip r:embed="rId3">
            <a:alphaModFix/>
          </a:blip>
          <a:srcRect b="53288"/>
          <a:stretch/>
        </p:blipFill>
        <p:spPr>
          <a:xfrm>
            <a:off x="4370652" y="3061325"/>
            <a:ext cx="4263408" cy="2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25" y="446752"/>
            <a:ext cx="7767576" cy="22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2"/>
          <p:cNvSpPr/>
          <p:nvPr/>
        </p:nvSpPr>
        <p:spPr>
          <a:xfrm>
            <a:off x="288525" y="1302075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2"/>
          <p:cNvSpPr/>
          <p:nvPr/>
        </p:nvSpPr>
        <p:spPr>
          <a:xfrm>
            <a:off x="152625" y="3765500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2015950" y="1089275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4168075" y="3924500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5547500" y="1089275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xfrm>
            <a:off x="180750" y="792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GB" sz="1100"/>
              <a:t>HOW WE GOT OUR DATA</a:t>
            </a:r>
            <a:endParaRPr sz="1100"/>
          </a:p>
        </p:txBody>
      </p:sp>
      <p:sp>
        <p:nvSpPr>
          <p:cNvPr id="373" name="Google Shape;373;p22"/>
          <p:cNvSpPr/>
          <p:nvPr/>
        </p:nvSpPr>
        <p:spPr>
          <a:xfrm>
            <a:off x="2741650" y="4792850"/>
            <a:ext cx="477300" cy="15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233775" y="1051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GB" sz="1100"/>
              <a:t>We downloaded the data into a csv file through:</a:t>
            </a:r>
            <a:endParaRPr sz="1100"/>
          </a:p>
        </p:txBody>
      </p:sp>
      <p:sp>
        <p:nvSpPr>
          <p:cNvPr id="379" name="Google Shape;379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25" y="865700"/>
            <a:ext cx="5337124" cy="18845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50" y="1944075"/>
            <a:ext cx="3581125" cy="30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3661775" y="2800144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GB" sz="1100"/>
              <a:t>Our CSV files:</a:t>
            </a:r>
            <a:endParaRPr sz="1100"/>
          </a:p>
        </p:txBody>
      </p:sp>
      <p:sp>
        <p:nvSpPr>
          <p:cNvPr id="383" name="Google Shape;383;p23"/>
          <p:cNvSpPr/>
          <p:nvPr/>
        </p:nvSpPr>
        <p:spPr>
          <a:xfrm rot="5400000">
            <a:off x="3855477" y="196600"/>
            <a:ext cx="481200" cy="609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 rotWithShape="1">
          <a:blip r:embed="rId5">
            <a:alphaModFix/>
          </a:blip>
          <a:srcRect l="1283" b="15732"/>
          <a:stretch/>
        </p:blipFill>
        <p:spPr>
          <a:xfrm>
            <a:off x="3728725" y="3246914"/>
            <a:ext cx="5337124" cy="1734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3269"/>
          <a:stretch/>
        </p:blipFill>
        <p:spPr>
          <a:xfrm>
            <a:off x="225700" y="596175"/>
            <a:ext cx="4843337" cy="1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 txBox="1"/>
          <p:nvPr/>
        </p:nvSpPr>
        <p:spPr>
          <a:xfrm>
            <a:off x="5069025" y="596175"/>
            <a:ext cx="38514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Step 1 for cleaning the data includes: 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Assessing the completeness of the data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Calculating percentage of missing data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Filtering out parameters or cities with a lot of missing data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146200" y="104100"/>
            <a:ext cx="26580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CLEANING THE DATA</a:t>
            </a:r>
            <a:endParaRPr sz="1800">
              <a:solidFill>
                <a:schemeClr val="dk2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93" name="Google Shape;3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725" y="2261425"/>
            <a:ext cx="5009226" cy="283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4"/>
          <p:cNvSpPr txBox="1"/>
          <p:nvPr/>
        </p:nvSpPr>
        <p:spPr>
          <a:xfrm>
            <a:off x="301900" y="2647950"/>
            <a:ext cx="3628500" cy="24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Next step: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Filtering the dataset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Handling the missing values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Conversion of ‘months’ to datetime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Getting list of parameters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Exporting the resulted cleaned dataframe into a csv file.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Microsoft Office PowerPoint</Application>
  <PresentationFormat>On-screen Show (16:9)</PresentationFormat>
  <Paragraphs>230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Maven Pro</vt:lpstr>
      <vt:lpstr>Nunito SemiBold</vt:lpstr>
      <vt:lpstr>Nunito</vt:lpstr>
      <vt:lpstr>Nunito Black</vt:lpstr>
      <vt:lpstr>Nunito ExtraBold</vt:lpstr>
      <vt:lpstr>Calibri</vt:lpstr>
      <vt:lpstr>Noto Sans Symbols</vt:lpstr>
      <vt:lpstr>Momentum</vt:lpstr>
      <vt:lpstr>DSA1080:GROUP 4 PROJECT</vt:lpstr>
      <vt:lpstr>INTRODUCTION</vt:lpstr>
      <vt:lpstr>PARAMETERS AND CITIES</vt:lpstr>
      <vt:lpstr>AQI</vt:lpstr>
      <vt:lpstr>ABOUT THE POLLUTANTS:</vt:lpstr>
      <vt:lpstr>PROJECT OBJECTIVES</vt:lpstr>
      <vt:lpstr>HOW WE GOT OUR DATA</vt:lpstr>
      <vt:lpstr>We downloaded the data into a csv file through:</vt:lpstr>
      <vt:lpstr>PowerPoint Presentation</vt:lpstr>
      <vt:lpstr>AQI CODES AND CALCULATIONS</vt:lpstr>
      <vt:lpstr>Rounding AQI values</vt:lpstr>
      <vt:lpstr>Summary statistics and comparative analysis</vt:lpstr>
      <vt:lpstr>PowerPoint Presentation</vt:lpstr>
      <vt:lpstr>PowerPoint Presentation</vt:lpstr>
      <vt:lpstr>AQI VISUALISATION</vt:lpstr>
      <vt:lpstr>PowerPoint Presentation</vt:lpstr>
      <vt:lpstr>PowerPoint Presentation</vt:lpstr>
      <vt:lpstr>Code for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DSA1080:GROUP 4 PROJECT</dc:title>
  <cp:lastModifiedBy>Harina N. Chohan</cp:lastModifiedBy>
  <cp:revision>1</cp:revision>
  <dcterms:modified xsi:type="dcterms:W3CDTF">2024-07-30T09:10:11Z</dcterms:modified>
</cp:coreProperties>
</file>